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58"/>
  </p:normalViewPr>
  <p:slideViewPr>
    <p:cSldViewPr snapToGrid="0" snapToObjects="1">
      <p:cViewPr varScale="1">
        <p:scale>
          <a:sx n="102" d="100"/>
          <a:sy n="102" d="100"/>
        </p:scale>
        <p:origin x="192" y="4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3/13/26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4A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371600"/>
            <a:ext cx="112471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000" b="0">
                <a:solidFill>
                  <a:srgbClr val="D4A017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نظرية اللعبة — تطبيقات على الواقع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103120"/>
            <a:ext cx="11247120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54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لعبة أمريكا</a:t>
            </a:r>
          </a:p>
          <a:p>
            <a:pPr algn="ctr" rtl="1">
              <a:spcBef>
                <a:spcPts val="1200"/>
              </a:spcBef>
            </a:pPr>
            <a:r>
              <a:rPr sz="2800" b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كيف حوّلت الولايات المتحدة الدولار إلى نظام حكم عالمي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371600" y="4389120"/>
            <a:ext cx="94183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800" b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من بريتون وودز إلى حرب التجارة مع الصين — قراءة في آلية الهيمنة الأمريكية ولماذا اللعبة في خطر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5394960" y="5669280"/>
            <a:ext cx="1371600" cy="457200"/>
          </a:xfrm>
          <a:prstGeom prst="round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600" b="1">
                <a:solidFill>
                  <a:srgbClr val="1A4A2A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الدرس ٧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371600"/>
            <a:ext cx="1124712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9600" b="1">
                <a:solidFill>
                  <a:srgbClr val="2E7D32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٤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743200"/>
            <a:ext cx="112471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0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اللحظة الفاصلة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291840"/>
            <a:ext cx="112471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3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١٩٧١ — نيكسون يُطلق الدولار من قيد الذهب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4572000"/>
            <a:ext cx="94183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8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حرب فيتنام وسباق الفضاء أرهقت الخزينة.
حين طالب العالم بالذهب، اكتشف أنه غير موجود بالكميات الكافية.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4A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274320"/>
            <a:ext cx="1124712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600" b="1">
                <a:solidFill>
                  <a:srgbClr val="D4A017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محطات الدولار — من الذهب إلى الفكرة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914400" y="914400"/>
            <a:ext cx="10332720" cy="1463040"/>
          </a:xfrm>
          <a:prstGeom prst="roundRect">
            <a:avLst/>
          </a:prstGeom>
          <a:solidFill>
            <a:srgbClr val="FFF8E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9418320" y="1051560"/>
            <a:ext cx="1645920" cy="365760"/>
          </a:xfrm>
          <a:prstGeom prst="roundRect">
            <a:avLst/>
          </a:prstGeom>
          <a:solidFill>
            <a:srgbClr val="BF8F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3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١٩٤٤–١٩٧١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1005840"/>
            <a:ext cx="80467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800" b="1">
                <a:solidFill>
                  <a:srgbClr val="BF8F0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الدولار مربوط بالذهب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1463040"/>
            <a:ext cx="80467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400" b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العالم يثق بالدولار لأنه يمكن تحويله لذهب. أمريكا تمتلك نصف ذهب العالم في فورت نوكس.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14400" y="2651760"/>
            <a:ext cx="10332720" cy="1463040"/>
          </a:xfrm>
          <a:prstGeom prst="roundRect">
            <a:avLst/>
          </a:prstGeom>
          <a:solidFill>
            <a:srgbClr val="FFEB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9418320" y="2788920"/>
            <a:ext cx="1645920" cy="365760"/>
          </a:xfrm>
          <a:prstGeom prst="roundRect">
            <a:avLst/>
          </a:prstGeom>
          <a:solidFill>
            <a:srgbClr val="B71C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3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١٩٧١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88720" y="2743200"/>
            <a:ext cx="80467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800" b="1">
                <a:solidFill>
                  <a:srgbClr val="B71C1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نيكسون يقطع الربط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88720" y="3200400"/>
            <a:ext cx="80467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400" b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الدولار يفقد أي ضمانة مادية. قيمته الوحيدة: الناس يريدونه. هذا ما يُسمّى "العملة الورقية".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914400" y="4389120"/>
            <a:ext cx="10332720" cy="1463040"/>
          </a:xfrm>
          <a:prstGeom prst="roundRect">
            <a:avLst/>
          </a:prstGeom>
          <a:solidFill>
            <a:srgbClr val="FFF8E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9418320" y="4526280"/>
            <a:ext cx="1645920" cy="365760"/>
          </a:xfrm>
          <a:prstGeom prst="roundRect">
            <a:avLst/>
          </a:prstGeom>
          <a:solidFill>
            <a:srgbClr val="BF8F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3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١٩٧٣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88720" y="4480560"/>
            <a:ext cx="80467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800" b="1">
                <a:solidFill>
                  <a:srgbClr val="BF8F0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البترودولار — الحل العبقري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88720" y="4937760"/>
            <a:ext cx="80467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400" b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نيكسون يعقد صفقة مع السعودية: النفط يُباع بالدولار فقط. من يريد النفط يحتاج دولارات.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4A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274320"/>
            <a:ext cx="1124712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600" b="1">
                <a:solidFill>
                  <a:srgbClr val="D4A017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محطات الدولار — من الانفراد إلى الأزمة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914400" y="914400"/>
            <a:ext cx="10332720" cy="1463040"/>
          </a:xfrm>
          <a:prstGeom prst="roundRect">
            <a:avLst/>
          </a:prstGeom>
          <a:solidFill>
            <a:srgbClr val="E3F2F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9418320" y="1051560"/>
            <a:ext cx="1645920" cy="365760"/>
          </a:xfrm>
          <a:prstGeom prst="roundRect">
            <a:avLst/>
          </a:prstGeom>
          <a:solidFill>
            <a:srgbClr val="1565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3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١٩٧٣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1005840"/>
            <a:ext cx="80467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800" b="1">
                <a:solidFill>
                  <a:srgbClr val="1565C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سويفت — شبكة تحويل الأموال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1463040"/>
            <a:ext cx="80467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400" b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منظومة تحويل أموال عالمية تعتمد الدولار. من يُقصى يُقطع عن الاقتصاد — كإيران وروسيا.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14400" y="2651760"/>
            <a:ext cx="10332720" cy="1463040"/>
          </a:xfrm>
          <a:prstGeom prst="roundRect">
            <a:avLst/>
          </a:prstGeom>
          <a:solidFill>
            <a:srgbClr val="E8F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9418320" y="2788920"/>
            <a:ext cx="1645920" cy="365760"/>
          </a:xfrm>
          <a:prstGeom prst="round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3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١٩٩١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88720" y="2743200"/>
            <a:ext cx="80467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800" b="1">
                <a:solidFill>
                  <a:srgbClr val="1A4A2A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سقوط الاتحاد السوفييتي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88720" y="3200400"/>
            <a:ext cx="80467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400" b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أمريكا وحدها في الساحة. النظام العالمي الجديد: تجارة حرة، انتشار الرأسمالية، هيمنة الدولار الكاملة.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914400" y="4389120"/>
            <a:ext cx="10332720" cy="1463040"/>
          </a:xfrm>
          <a:prstGeom prst="roundRect">
            <a:avLst/>
          </a:prstGeom>
          <a:solidFill>
            <a:srgbClr val="FFEB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9418320" y="4526280"/>
            <a:ext cx="1645920" cy="365760"/>
          </a:xfrm>
          <a:prstGeom prst="roundRect">
            <a:avLst/>
          </a:prstGeom>
          <a:solidFill>
            <a:srgbClr val="C628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3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٢٠٠٨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88720" y="4480560"/>
            <a:ext cx="80467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800" b="1">
                <a:solidFill>
                  <a:srgbClr val="C62828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الأزمة المالية الكبرى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88720" y="4937760"/>
            <a:ext cx="80467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400" b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اقتصاد المضاربة ينهار. النظام العالمي على شفير الانهيار. البنوك المركزية تقرر: الصين يجب أن تُنفق.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371600"/>
            <a:ext cx="1124712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9600" b="1">
                <a:solidFill>
                  <a:srgbClr val="2E7D32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٥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743200"/>
            <a:ext cx="112471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0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صفقة القرن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291840"/>
            <a:ext cx="112471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3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أمريكا والصين — ما الذي أعطته أمريكا ولماذا؟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4572000"/>
            <a:ext cx="94183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8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أمريكا أعطت الصين كل شيء — والثمن كان شيئاً واحداً فقط:
جعل العالم مدمناً على الدولار الأمريكي.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1124712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الصفقة الكبرى — من الثمانينيات حتى اليوم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400800" y="822960"/>
            <a:ext cx="5303520" cy="3840480"/>
          </a:xfrm>
          <a:prstGeom prst="roundRect">
            <a:avLst/>
          </a:prstGeom>
          <a:solidFill>
            <a:srgbClr val="E3F2F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8503920" y="914400"/>
            <a:ext cx="3017520" cy="365760"/>
          </a:xfrm>
          <a:prstGeom prst="roundRect">
            <a:avLst/>
          </a:prstGeom>
          <a:solidFill>
            <a:srgbClr val="1565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4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ما أعطته أمريكا للصين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675120" y="1463040"/>
            <a:ext cx="475488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200" b="0">
                <a:solidFill>
                  <a:srgbClr val="1565C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•  الوصول إلى السوق الاستهلاكية الأمريكية الضخمة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75120" y="1965960"/>
            <a:ext cx="475488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200" b="0">
                <a:solidFill>
                  <a:srgbClr val="1565C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•  الاستثمار الأجنبي المباشر وضخ رؤوس الأموال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675120" y="2468880"/>
            <a:ext cx="475488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200" b="0">
                <a:solidFill>
                  <a:srgbClr val="1565C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•  التكنولوجيا المتقدمة وأحياناً الأسرار العسكرية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675120" y="2971800"/>
            <a:ext cx="475488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200" b="0">
                <a:solidFill>
                  <a:srgbClr val="1565C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•  تعليم النخبة الصينية في الجامعات الأمريكية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675120" y="3474720"/>
            <a:ext cx="475488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200" b="0">
                <a:solidFill>
                  <a:srgbClr val="1565C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•  الحماية البحرية لناقلات البضائع الصينية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57200" y="822960"/>
            <a:ext cx="5303520" cy="3840480"/>
          </a:xfrm>
          <a:prstGeom prst="roundRect">
            <a:avLst/>
          </a:prstGeom>
          <a:solidFill>
            <a:srgbClr val="FFEB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2560320" y="914400"/>
            <a:ext cx="3017520" cy="365760"/>
          </a:xfrm>
          <a:prstGeom prst="roundRect">
            <a:avLst/>
          </a:prstGeom>
          <a:solidFill>
            <a:srgbClr val="C628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4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ما حصلت عليه أمريكا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31520" y="1463040"/>
            <a:ext cx="475488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200" b="0">
                <a:solidFill>
                  <a:srgbClr val="C62828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•  الصين تتعامل بالدولار في كل تجارتها الخارجية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31520" y="1965960"/>
            <a:ext cx="475488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200" b="0">
                <a:solidFill>
                  <a:srgbClr val="C62828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•  تكريس الدولار كعملة احتياط عالمية لا منافس لها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31520" y="2468880"/>
            <a:ext cx="475488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200" b="0">
                <a:solidFill>
                  <a:srgbClr val="C62828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•  الاقتصاد العالمي يعتمد على الدولار في التبادلات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31520" y="2971800"/>
            <a:ext cx="475488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200" b="0">
                <a:solidFill>
                  <a:srgbClr val="C62828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•  الطلب المستمر على الدولار يحافظ على قيمته بلا ذهب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31520" y="3474720"/>
            <a:ext cx="475488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200" b="0">
                <a:solidFill>
                  <a:srgbClr val="C62828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•  أمريكا تطبع دولارات وتشتري بضائع حقيقية من العالم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457200" y="4846320"/>
            <a:ext cx="11247120" cy="1371600"/>
          </a:xfrm>
          <a:prstGeom prst="round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37160" rIns="457200" rtlCol="0" anchor="ctr"/>
          <a:lstStyle/>
          <a:p>
            <a:pPr algn="ctr" rtl="1"/>
            <a:r>
              <a:rPr sz="1600" b="1">
                <a:solidFill>
                  <a:srgbClr val="D4A017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الهدف الوحيد والحقيقي:</a:t>
            </a:r>
          </a:p>
          <a:p>
            <a:pPr algn="ctr" rtl="1">
              <a:spcBef>
                <a:spcPts val="800"/>
              </a:spcBef>
            </a:pPr>
            <a:r>
              <a:rPr sz="1500" b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جعل العالم مدمناً على الدولار الأمريكي. أمريكا صنعت من الصين مصنعاً للعالم يُكسبها الدولار فيدعم الطلب على العملة الأمريكية.</a:t>
            </a:r>
          </a:p>
          <a:p>
            <a:pPr algn="ctr" rtl="1">
              <a:spcBef>
                <a:spcPts val="600"/>
              </a:spcBef>
            </a:pPr>
            <a:r>
              <a:rPr sz="1500" b="1">
                <a:solidFill>
                  <a:srgbClr val="D4A017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الذرائع عن الديمقراطية والطبقة الوسطى كانت ديكوراً.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371600"/>
            <a:ext cx="1124712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9600" b="1">
                <a:solidFill>
                  <a:srgbClr val="2E7D32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٦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743200"/>
            <a:ext cx="112471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0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تقسيم العمل العالمي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291840"/>
            <a:ext cx="112471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3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التسلسل الهرمي للأسعار — أمريكا تُقرّر ماذا يساوي كل شيء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4572000"/>
            <a:ext cx="94183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8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الهيمنة الحقيقية ليست في الجيوش —
بل في القدرة على تحديد أسعار الأشياء.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1124712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التسلسل الهرمي العالمي للأسعار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914400" y="731520"/>
            <a:ext cx="10332720" cy="1188720"/>
          </a:xfrm>
          <a:prstGeom prst="roundRect">
            <a:avLst/>
          </a:prstGeom>
          <a:solidFill>
            <a:srgbClr val="1565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9875520" y="841248"/>
            <a:ext cx="1188720" cy="32004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tIns="36576" rtlCol="0" anchor="ctr"/>
          <a:lstStyle/>
          <a:p>
            <a:pPr algn="ctr" rtl="1"/>
            <a:r>
              <a:rPr sz="1400" b="1">
                <a:solidFill>
                  <a:srgbClr val="1565C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المالية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777240"/>
            <a:ext cx="85039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4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أعلى قيمة مضافة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1097280"/>
            <a:ext cx="850392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000" b="0">
                <a:solidFill>
                  <a:srgbClr val="FFFFEE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خلق المال من المال — المشتقات المالية والاستثمارات. فقط أرقام تتحول إلى ثروة.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1188720" y="1554480"/>
            <a:ext cx="3200400" cy="27432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tIns="36576" rtlCol="0" anchor="ctr"/>
          <a:lstStyle/>
          <a:p>
            <a:pPr algn="ctr" rtl="1"/>
            <a:r>
              <a:rPr sz="1000" b="1">
                <a:solidFill>
                  <a:srgbClr val="1565C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أمريكا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280160" y="2103120"/>
            <a:ext cx="9601200" cy="1188720"/>
          </a:xfrm>
          <a:prstGeom prst="roundRect">
            <a:avLst/>
          </a:prstGeom>
          <a:solidFill>
            <a:srgbClr val="6A1B9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9509760" y="2212848"/>
            <a:ext cx="1188720" cy="32004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tIns="36576" rtlCol="0" anchor="ctr"/>
          <a:lstStyle/>
          <a:p>
            <a:pPr algn="ctr" rtl="1"/>
            <a:r>
              <a:rPr sz="1400" b="1">
                <a:solidFill>
                  <a:srgbClr val="6A1B9A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المعرفة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554480" y="2148840"/>
            <a:ext cx="7772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4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البحث والتطوير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54480" y="2468880"/>
            <a:ext cx="777240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000" b="0">
                <a:solidFill>
                  <a:srgbClr val="FFFFEE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الابتكار والبراءات والتصميم والبرمجيات. القيمة في العقل لا في العضلة.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1554480" y="2926080"/>
            <a:ext cx="3200400" cy="27432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tIns="36576" rtlCol="0" anchor="ctr"/>
          <a:lstStyle/>
          <a:p>
            <a:pPr algn="ctr" rtl="1"/>
            <a:r>
              <a:rPr sz="1000" b="1">
                <a:solidFill>
                  <a:srgbClr val="6A1B9A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أوروبا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1645920" y="3474720"/>
            <a:ext cx="8869680" cy="1188720"/>
          </a:xfrm>
          <a:prstGeom prst="roundRect">
            <a:avLst/>
          </a:prstGeom>
          <a:solidFill>
            <a:srgbClr val="E651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9144000" y="3584448"/>
            <a:ext cx="1188720" cy="32004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tIns="36576" rtlCol="0" anchor="ctr"/>
          <a:lstStyle/>
          <a:p>
            <a:pPr algn="ctr" rtl="1"/>
            <a:r>
              <a:rPr sz="1400" b="1">
                <a:solidFill>
                  <a:srgbClr val="E6510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التصنيع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920240" y="3520440"/>
            <a:ext cx="70408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4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تحويل المواد الخام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920240" y="3840480"/>
            <a:ext cx="704088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000" b="0">
                <a:solidFill>
                  <a:srgbClr val="FFFFEE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المصانع والعمالة والتجميع. قيمة مضافة متوسطة تحتاج عمالة رخيصة.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1920240" y="4297680"/>
            <a:ext cx="3200400" cy="27432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tIns="36576" rtlCol="0" anchor="ctr"/>
          <a:lstStyle/>
          <a:p>
            <a:pPr algn="ctr" rtl="1"/>
            <a:r>
              <a:rPr sz="1000" b="1">
                <a:solidFill>
                  <a:srgbClr val="E6510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الصين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2011680" y="4846320"/>
            <a:ext cx="8138160" cy="1188720"/>
          </a:xfrm>
          <a:prstGeom prst="roundRect">
            <a:avLst/>
          </a:prstGeom>
          <a:solidFill>
            <a:srgbClr val="7955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8778240" y="4956048"/>
            <a:ext cx="1188720" cy="32004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tIns="36576" rtlCol="0" anchor="ctr"/>
          <a:lstStyle/>
          <a:p>
            <a:pPr algn="ctr" rtl="1"/>
            <a:r>
              <a:rPr sz="1400" b="1">
                <a:solidFill>
                  <a:srgbClr val="795548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الموارد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286000" y="4892040"/>
            <a:ext cx="63093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4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أدنى قيمة في الهرم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286000" y="5212080"/>
            <a:ext cx="630936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000" b="0">
                <a:solidFill>
                  <a:srgbClr val="FFFFEE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النفط والغاز والمعادن والزراعة. السوق يحدد ثمنها والطلب يتذبذب.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2286000" y="5669280"/>
            <a:ext cx="3200400" cy="27432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tIns="36576" rtlCol="0" anchor="ctr"/>
          <a:lstStyle/>
          <a:p>
            <a:pPr algn="ctr" rtl="1"/>
            <a:r>
              <a:rPr sz="1000" b="1">
                <a:solidFill>
                  <a:srgbClr val="795548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روسيا — أفريقيا — أمريكا اللاتينية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14400" y="6217920"/>
            <a:ext cx="103327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400" b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من يضع قواعد التسعير يكسب دائماً — أمريكا حوّلت نفسها من مُنتِج إلى ممول.</a:t>
            </a:r>
          </a:p>
        </p:txBody>
      </p:sp>
      <p:sp>
        <p:nvSpPr>
          <p:cNvPr id="25" name="Rectangle 24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4A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457200"/>
            <a:ext cx="1124712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800" b="1">
                <a:solidFill>
                  <a:srgbClr val="D4A017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الإشكالية البنيوية في التسلسل الهرمي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914400" y="1280160"/>
            <a:ext cx="10332720" cy="1828800"/>
          </a:xfrm>
          <a:prstGeom prst="roundRect">
            <a:avLst/>
          </a:prstGeom>
          <a:solidFill>
            <a:srgbClr val="123A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274320" rIns="457200" rtlCol="0" anchor="ctr"/>
          <a:lstStyle/>
          <a:p>
            <a:pPr algn="ctr" rtl="1"/>
            <a:r>
              <a:rPr sz="1800" b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حين تُنظّم الاقتصاد العالمي هرمياً، تُخلق نقطة ضعف خطيرة:</a:t>
            </a:r>
          </a:p>
          <a:p>
            <a:pPr algn="ctr" rtl="1">
              <a:spcBef>
                <a:spcPts val="1200"/>
              </a:spcBef>
            </a:pPr>
            <a:r>
              <a:rPr sz="2000" b="1">
                <a:solidFill>
                  <a:srgbClr val="D4A017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المستويات العليا تعتمد على المستويات الدنيا.</a:t>
            </a:r>
          </a:p>
          <a:p>
            <a:pPr algn="ctr" rtl="1">
              <a:spcBef>
                <a:spcPts val="800"/>
              </a:spcBef>
            </a:pPr>
            <a:r>
              <a:rPr sz="1600" b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المالية تحتاج التصنيع، والتصنيع يحتاج الموارد. قطع الموارد يُوقف كل شيء فوقها.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14400" y="3474720"/>
            <a:ext cx="10332720" cy="2286000"/>
          </a:xfrm>
          <a:prstGeom prst="roundRect">
            <a:avLst/>
          </a:prstGeom>
          <a:solidFill>
            <a:srgbClr val="123A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228600" rIns="457200" rtlCol="0" anchor="ctr"/>
          <a:lstStyle/>
          <a:p>
            <a:pPr algn="ctr" rtl="1"/>
            <a:r>
              <a:rPr sz="1800" b="1">
                <a:solidFill>
                  <a:srgbClr val="D4A017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روسيا وأوكرانيا:</a:t>
            </a:r>
          </a:p>
          <a:p>
            <a:pPr algn="ctr" rtl="1">
              <a:spcBef>
                <a:spcPts val="1000"/>
              </a:spcBef>
            </a:pPr>
            <a:r>
              <a:rPr sz="1600" b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يُنتجان ثلث القمح والشعير العالمي ونصف زيت عباد الشمس.</a:t>
            </a:r>
          </a:p>
          <a:p>
            <a:pPr algn="ctr" rtl="1">
              <a:spcBef>
                <a:spcPts val="800"/>
              </a:spcBef>
            </a:pPr>
            <a:r>
              <a:rPr sz="1600" b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حين غزت روسيا أوكرانيا عام ٢٠٢٢، لم تُهدد فقط دولة جارة —</a:t>
            </a:r>
          </a:p>
          <a:p>
            <a:pPr algn="ctr" rtl="1">
              <a:spcBef>
                <a:spcPts val="600"/>
              </a:spcBef>
            </a:pPr>
            <a:r>
              <a:rPr sz="1600" b="1">
                <a:solidFill>
                  <a:srgbClr val="D4A017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بل هاجمت افتراضاً أساسياً: أن "مستوى الموارد" دائماً في خدمة من فوقه.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828800" y="5943600"/>
            <a:ext cx="8503920" cy="457200"/>
          </a:xfrm>
          <a:prstGeom prst="round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tIns="73152" rtlCol="0" anchor="ctr"/>
          <a:lstStyle/>
          <a:p>
            <a:pPr algn="ctr" rtl="1"/>
            <a:r>
              <a:rPr sz="1300" b="1">
                <a:solidFill>
                  <a:srgbClr val="1A4A2A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من يُمسك بثلث الحبوب العالمية يُمسك بأكثر مما يملكه أي بنك استثماري في وول ستريت.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371600"/>
            <a:ext cx="1124712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9600" b="1">
                <a:solidFill>
                  <a:srgbClr val="2E7D32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٧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743200"/>
            <a:ext cx="112471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0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التحديات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291840"/>
            <a:ext cx="112471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3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إعادة ضبط اللعبة — الصين وروسيا يرفضان الدور المرسوم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4572000"/>
            <a:ext cx="94183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8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الصين أنجزت دورها ثم قررت أنها لم تعد مُرتاحة لدور المصنع.
روسيا لم تقبل دور مورّد الموارد الرخيص.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1124712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اللاعبون الكبار يرفضون أدوارهم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400800" y="822960"/>
            <a:ext cx="5303520" cy="2743200"/>
          </a:xfrm>
          <a:prstGeom prst="roundRect">
            <a:avLst/>
          </a:prstGeom>
          <a:solidFill>
            <a:srgbClr val="FFEB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8503920" y="914400"/>
            <a:ext cx="3017520" cy="365760"/>
          </a:xfrm>
          <a:prstGeom prst="roundRect">
            <a:avLst/>
          </a:prstGeom>
          <a:solidFill>
            <a:srgbClr val="C628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3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الصين تطالب بمقعد على الطاولة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675120" y="1463040"/>
            <a:ext cx="475488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3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هواوي في الأسواق العالمية، ومبادرة الحزام والطريق في أفريقيا وآسيا، وطموح اليوان — كلها رسائل واحدة: نريد صياغة القواعد لا اتّباعها.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75120" y="2651760"/>
            <a:ext cx="475488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200" b="1">
                <a:solidFill>
                  <a:srgbClr val="C62828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الرد الأمريكي: حرب تجارية، قيود تكنولوجية، قطع سلاسل التوريد.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57200" y="822960"/>
            <a:ext cx="5303520" cy="2743200"/>
          </a:xfrm>
          <a:prstGeom prst="roundRect">
            <a:avLst/>
          </a:prstGeom>
          <a:solidFill>
            <a:srgbClr val="FFEB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2103120" y="914400"/>
            <a:ext cx="3474720" cy="365760"/>
          </a:xfrm>
          <a:prstGeom prst="roundRect">
            <a:avLst/>
          </a:prstGeom>
          <a:solidFill>
            <a:srgbClr val="8B25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3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روسيا تتحدّى من القاع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31520" y="1463040"/>
            <a:ext cx="475488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300" b="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روسيا</a:t>
            </a:r>
            <a:r>
              <a:rPr sz="1300" b="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300" b="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وأوكرانيا</a:t>
            </a:r>
            <a:r>
              <a:rPr sz="1300" b="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300" b="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تُنتجان</a:t>
            </a:r>
            <a:r>
              <a:rPr sz="1300" b="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300" b="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ثلث</a:t>
            </a:r>
            <a:r>
              <a:rPr sz="1300" b="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300" b="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القمح</a:t>
            </a:r>
            <a:r>
              <a:rPr sz="1300" b="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300" b="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والشعير</a:t>
            </a:r>
            <a:r>
              <a:rPr sz="1300" b="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300" b="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العالمي</a:t>
            </a:r>
            <a:r>
              <a:rPr sz="1300" b="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. </a:t>
            </a:r>
            <a:r>
              <a:rPr sz="1300" b="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حين</a:t>
            </a:r>
            <a:r>
              <a:rPr sz="1300" b="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300" b="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غزت</a:t>
            </a:r>
            <a:r>
              <a:rPr sz="1300" b="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300" b="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روسيا</a:t>
            </a:r>
            <a:r>
              <a:rPr sz="1300" b="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300" b="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أوكرانيا</a:t>
            </a:r>
            <a:r>
              <a:rPr sz="1300" b="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300" b="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لم</a:t>
            </a:r>
            <a:r>
              <a:rPr sz="1300" b="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300" b="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تُهدد</a:t>
            </a:r>
            <a:r>
              <a:rPr sz="1300" b="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300" b="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دولة</a:t>
            </a:r>
            <a:r>
              <a:rPr sz="1300" b="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300" b="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فقط</a:t>
            </a:r>
            <a:r>
              <a:rPr sz="1300" b="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— </a:t>
            </a:r>
            <a:r>
              <a:rPr sz="1300" b="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بل</a:t>
            </a:r>
            <a:r>
              <a:rPr sz="1300" b="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300" b="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هاجمت</a:t>
            </a:r>
            <a:r>
              <a:rPr sz="1300" b="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300" b="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فرضية</a:t>
            </a:r>
            <a:r>
              <a:rPr sz="1300" b="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300" b="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أن</a:t>
            </a:r>
            <a:r>
              <a:rPr sz="1300" b="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300" b="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مستوى</a:t>
            </a:r>
            <a:r>
              <a:rPr sz="1300" b="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300" b="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الموارد</a:t>
            </a:r>
            <a:r>
              <a:rPr sz="1300" b="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300" b="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سيبقى</a:t>
            </a:r>
            <a:r>
              <a:rPr sz="1300" b="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300" b="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طيّعاً</a:t>
            </a:r>
            <a:r>
              <a:rPr sz="1300" b="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31520" y="2651760"/>
            <a:ext cx="475488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200" b="1">
                <a:solidFill>
                  <a:srgbClr val="8B250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من يُمسك بالغذاء يُمسك بالنظام من أساسه.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57200" y="3840480"/>
            <a:ext cx="11247120" cy="2286000"/>
          </a:xfrm>
          <a:prstGeom prst="round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82880" rIns="457200" rtlCol="0" anchor="ctr"/>
          <a:lstStyle/>
          <a:p>
            <a:pPr algn="ctr" rtl="1"/>
            <a:r>
              <a:rPr sz="2200" b="1">
                <a:solidFill>
                  <a:srgbClr val="D4A017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إعادة ضبط اللعبة — قادمة لا محالة</a:t>
            </a:r>
          </a:p>
          <a:p>
            <a:pPr algn="ctr" rtl="1">
              <a:spcBef>
                <a:spcPts val="1000"/>
              </a:spcBef>
            </a:pPr>
            <a:r>
              <a:rPr sz="1600" b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اللعبة التي بنتها أمريكا منذ ١٩٤٤ كانت مستقرة طالما اللاعبون قبلوا أدوارهم.</a:t>
            </a:r>
          </a:p>
          <a:p>
            <a:pPr algn="ctr" rtl="1">
              <a:spcBef>
                <a:spcPts val="600"/>
              </a:spcBef>
            </a:pPr>
            <a:r>
              <a:rPr sz="1500" b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الصين قبلت دور المصنع وربحت منه ثم قررت الخروج عنه.</a:t>
            </a:r>
          </a:p>
          <a:p>
            <a:pPr algn="ctr" rtl="1">
              <a:spcBef>
                <a:spcPts val="600"/>
              </a:spcBef>
            </a:pPr>
            <a:r>
              <a:rPr sz="1500" b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روسيا لم تقبل دور مورّد الموارد الرخيص وتصرّفت بناءً على ذلك.</a:t>
            </a:r>
          </a:p>
          <a:p>
            <a:pPr algn="ctr" rtl="1">
              <a:spcBef>
                <a:spcPts val="1000"/>
              </a:spcBef>
            </a:pPr>
            <a:r>
              <a:rPr sz="1600" b="1">
                <a:solidFill>
                  <a:srgbClr val="D4A017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أمريكا اليوم تُقاتل للحفاظ على قواعد لعبة بنتها حين كانت اللاعب الوحيد.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457200"/>
            <a:ext cx="112471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3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ما ستتعلمه في هذا الدرس</a:t>
            </a:r>
          </a:p>
        </p:txBody>
      </p:sp>
      <p:sp>
        <p:nvSpPr>
          <p:cNvPr id="4" name="Oval 3"/>
          <p:cNvSpPr/>
          <p:nvPr/>
        </p:nvSpPr>
        <p:spPr>
          <a:xfrm>
            <a:off x="9875520" y="1755648"/>
            <a:ext cx="256032" cy="256032"/>
          </a:xfrm>
          <a:prstGeom prst="ellipse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1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828800" y="1645920"/>
            <a:ext cx="77724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2200" b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قيود بريطانيا الثلاثة وكيف تجاوزتها أمريكا</a:t>
            </a:r>
          </a:p>
        </p:txBody>
      </p:sp>
      <p:sp>
        <p:nvSpPr>
          <p:cNvPr id="6" name="Oval 5"/>
          <p:cNvSpPr/>
          <p:nvPr/>
        </p:nvSpPr>
        <p:spPr>
          <a:xfrm>
            <a:off x="9875520" y="2578608"/>
            <a:ext cx="256032" cy="256032"/>
          </a:xfrm>
          <a:prstGeom prst="ellipse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1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28800" y="2468880"/>
            <a:ext cx="77724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2200" b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أمريكا كدولة-لعبة لا دولة دم أو لغة</a:t>
            </a:r>
          </a:p>
        </p:txBody>
      </p:sp>
      <p:sp>
        <p:nvSpPr>
          <p:cNvPr id="8" name="Oval 7"/>
          <p:cNvSpPr/>
          <p:nvPr/>
        </p:nvSpPr>
        <p:spPr>
          <a:xfrm>
            <a:off x="9875520" y="3401568"/>
            <a:ext cx="256032" cy="256032"/>
          </a:xfrm>
          <a:prstGeom prst="ellipse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1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828800" y="3291840"/>
            <a:ext cx="77724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2200" b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نظام بريتون وودز 1944 وفك الارتباط بالذهب 1971</a:t>
            </a:r>
          </a:p>
        </p:txBody>
      </p:sp>
      <p:sp>
        <p:nvSpPr>
          <p:cNvPr id="10" name="Oval 9"/>
          <p:cNvSpPr/>
          <p:nvPr/>
        </p:nvSpPr>
        <p:spPr>
          <a:xfrm>
            <a:off x="9875520" y="4224528"/>
            <a:ext cx="256032" cy="256032"/>
          </a:xfrm>
          <a:prstGeom prst="ellipse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1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828800" y="4114800"/>
            <a:ext cx="77724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2200" b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الصفقة الكبرى بين أمريكا والصين</a:t>
            </a:r>
          </a:p>
        </p:txBody>
      </p:sp>
      <p:sp>
        <p:nvSpPr>
          <p:cNvPr id="12" name="Oval 11"/>
          <p:cNvSpPr/>
          <p:nvPr/>
        </p:nvSpPr>
        <p:spPr>
          <a:xfrm>
            <a:off x="9875520" y="5047488"/>
            <a:ext cx="256032" cy="256032"/>
          </a:xfrm>
          <a:prstGeom prst="ellipse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1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828800" y="4937760"/>
            <a:ext cx="77724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2200" b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نظام التسعير الهرمي العالمي</a:t>
            </a:r>
          </a:p>
        </p:txBody>
      </p:sp>
      <p:sp>
        <p:nvSpPr>
          <p:cNvPr id="14" name="Rectangle 13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371600"/>
            <a:ext cx="1124712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9600" b="1">
                <a:solidFill>
                  <a:srgbClr val="2E7D32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٨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743200"/>
            <a:ext cx="112471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0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خلاصة الدرس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291840"/>
            <a:ext cx="112471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3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المفاهيم الجوهرية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1124712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8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ما تعلّمناه اليوم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914400" y="685800"/>
            <a:ext cx="10332720" cy="658368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5" name="Oval 4"/>
          <p:cNvSpPr/>
          <p:nvPr/>
        </p:nvSpPr>
        <p:spPr>
          <a:xfrm>
            <a:off x="10332720" y="795528"/>
            <a:ext cx="411480" cy="411480"/>
          </a:xfrm>
          <a:prstGeom prst="ellipse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5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✓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758952"/>
            <a:ext cx="886968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3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تجاوز القيود البريطانية: </a:t>
            </a:r>
            <a:r>
              <a:rPr sz="120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بفكرة الأمة كلعبة لا عِرق، وبالدولار كعملة لا نهائية، وبقارة كاملة لا جزيرة.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14400" y="1463040"/>
            <a:ext cx="10332720" cy="658368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8" name="Oval 7"/>
          <p:cNvSpPr/>
          <p:nvPr/>
        </p:nvSpPr>
        <p:spPr>
          <a:xfrm>
            <a:off x="10332720" y="1572768"/>
            <a:ext cx="411480" cy="411480"/>
          </a:xfrm>
          <a:prstGeom prst="ellipse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5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✓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88720" y="1536192"/>
            <a:ext cx="886968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3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بريتون وودز تأسيس إمبراطورية: </a:t>
            </a:r>
            <a:r>
              <a:rPr sz="120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أدوات مالية لا عسكرية — الدولار والبنك الدولي وصندوق النقد وسويفت.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914400" y="2240280"/>
            <a:ext cx="10332720" cy="658368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10332720" y="2350008"/>
            <a:ext cx="411480" cy="411480"/>
          </a:xfrm>
          <a:prstGeom prst="ellipse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5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✓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88720" y="2313432"/>
            <a:ext cx="886968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3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١٩٧١ نقلة جوهرية: </a:t>
            </a:r>
            <a:r>
              <a:rPr sz="120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الدولار تحوّل لمخطط هرمي قيمته من الطلب عليه. البترودولار والصفقة الصينية صنعا الطلب.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914400" y="3017520"/>
            <a:ext cx="10332720" cy="658368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10332720" y="3127248"/>
            <a:ext cx="411480" cy="411480"/>
          </a:xfrm>
          <a:prstGeom prst="ellipse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5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✓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88720" y="3090672"/>
            <a:ext cx="886968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3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التسلسل الهرمي للأسعار: </a:t>
            </a:r>
            <a:r>
              <a:rPr sz="120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أمريكا للتمويل، أوروبا للمعرفة، الصين للتصنيع، بقية العالم للموارد.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914400" y="3794760"/>
            <a:ext cx="10332720" cy="658368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10332720" y="3904488"/>
            <a:ext cx="411480" cy="411480"/>
          </a:xfrm>
          <a:prstGeom prst="ellipse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5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!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88720" y="3867912"/>
            <a:ext cx="886968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3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الصفقة مع الصين أداة لا شراكة: </a:t>
            </a:r>
            <a:r>
              <a:rPr sz="120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أمريكا أعطت كل شيء لجعل الصين تعتمد على الدولار. حين طالبت بمقعد — جاءت الحرب التجارية.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914400" y="4572000"/>
            <a:ext cx="10332720" cy="658368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20" name="Oval 19"/>
          <p:cNvSpPr/>
          <p:nvPr/>
        </p:nvSpPr>
        <p:spPr>
          <a:xfrm>
            <a:off x="10332720" y="4681728"/>
            <a:ext cx="411480" cy="411480"/>
          </a:xfrm>
          <a:prstGeom prst="ellipse">
            <a:avLst/>
          </a:prstGeom>
          <a:solidFill>
            <a:srgbClr val="B71C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5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↓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188720" y="4645152"/>
            <a:ext cx="886968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3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النظام في خطر: </a:t>
            </a:r>
            <a:r>
              <a:rPr sz="120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الصين ترفض دور المصنع وروسيا تُهدد دور المورّد. أزمة وجودية للنظام.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914400" y="5349240"/>
            <a:ext cx="10332720" cy="658368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23" name="Oval 22"/>
          <p:cNvSpPr/>
          <p:nvPr/>
        </p:nvSpPr>
        <p:spPr>
          <a:xfrm>
            <a:off x="10332720" y="5458968"/>
            <a:ext cx="411480" cy="411480"/>
          </a:xfrm>
          <a:prstGeom prst="ellipse">
            <a:avLst/>
          </a:prstGeom>
          <a:solidFill>
            <a:srgbClr val="1565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5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→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188720" y="5422392"/>
            <a:ext cx="886968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3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إعادة ضبط اللعبة: </a:t>
            </a:r>
            <a:r>
              <a:rPr sz="120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التاريخ يُثبت أن الأنظمة لا تدوم. السؤال: متى ومن سيكتب القواعد الجديدة؟</a:t>
            </a:r>
          </a:p>
        </p:txBody>
      </p:sp>
      <p:sp>
        <p:nvSpPr>
          <p:cNvPr id="25" name="Rectangle 24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4A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828800"/>
            <a:ext cx="1124712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4800" b="1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نهاية الدرس السابع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3200400"/>
            <a:ext cx="112471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000" b="0">
                <a:solidFill>
                  <a:srgbClr val="D4A017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نظرية اللعبة — لعبة أمريكا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4389120"/>
            <a:ext cx="112471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800" b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كيف حوّلت الولايات المتحدة الدولار إلى نظام حكم عالمي — وما الذي يهدده اليوم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371600"/>
            <a:ext cx="1124712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9600" b="1">
                <a:solidFill>
                  <a:srgbClr val="2E7D32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١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743200"/>
            <a:ext cx="112471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0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القيود الثلاثة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291840"/>
            <a:ext cx="112471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3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أين توقفت بريطانيا — وكيف بدأت أمريكا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4572000"/>
            <a:ext cx="94183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8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الإمبراطورية البريطانية بلغت أقصى ما يمكن بأدواتها ثم توقفت.
أمريكا الوريثة وجدت لكل قيد حلاً ذكياً.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1124712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ثلاثة قيود بريطانية — ثلاثة حلول أمريكية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8107527" y="777240"/>
            <a:ext cx="3474720" cy="502920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5" name="Oval 4"/>
          <p:cNvSpPr/>
          <p:nvPr/>
        </p:nvSpPr>
        <p:spPr>
          <a:xfrm>
            <a:off x="9570567" y="914400"/>
            <a:ext cx="548640" cy="548640"/>
          </a:xfrm>
          <a:prstGeom prst="ellipse">
            <a:avLst/>
          </a:prstGeom>
          <a:solidFill>
            <a:srgbClr val="8B25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١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44687" y="1600200"/>
            <a:ext cx="3200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800" b="1">
                <a:solidFill>
                  <a:srgbClr val="8B250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القيد العرقي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44687" y="2057400"/>
            <a:ext cx="32004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2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بريطانيا أمة بيضاء أنجلو-ساكسونية تعتقد بتفوقها. هذا حدّ قدرتها على التعاون مع النخب المحلية.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8198967" y="3429000"/>
            <a:ext cx="3291840" cy="2103120"/>
          </a:xfrm>
          <a:prstGeom prst="roundRect">
            <a:avLst/>
          </a:prstGeom>
          <a:solidFill>
            <a:srgbClr val="FFEB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9113367" y="3337560"/>
            <a:ext cx="1463040" cy="320040"/>
          </a:xfrm>
          <a:prstGeom prst="roundRect">
            <a:avLst/>
          </a:prstGeom>
          <a:solidFill>
            <a:srgbClr val="B71C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tIns="36576" rtlCol="0" anchor="ctr"/>
          <a:lstStyle/>
          <a:p>
            <a:pPr algn="ctr" rtl="1"/>
            <a:r>
              <a:rPr sz="11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الحل الأمريكي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90407" y="3794760"/>
            <a:ext cx="310896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300" b="1">
                <a:solidFill>
                  <a:srgbClr val="B71C1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أمريكا ليست عِرقاً — هي فكرة. لا تسأل عن أصلك بل عن استعدادك للعب.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358487" y="777240"/>
            <a:ext cx="3474720" cy="502920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5821527" y="914400"/>
            <a:ext cx="548640" cy="548640"/>
          </a:xfrm>
          <a:prstGeom prst="ellipse">
            <a:avLst/>
          </a:prstGeom>
          <a:solidFill>
            <a:srgbClr val="8B25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٢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495647" y="1600200"/>
            <a:ext cx="3200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800" b="1">
                <a:solidFill>
                  <a:srgbClr val="8B250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قيد الذهب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495647" y="2057400"/>
            <a:ext cx="32004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2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الثروة مقيّدة بالذهب والذهب محدود. لعبة محدودة المقاعد لا يمكنها استيعاب العالم كله.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4449927" y="3429000"/>
            <a:ext cx="3291840" cy="2103120"/>
          </a:xfrm>
          <a:prstGeom prst="roundRect">
            <a:avLst/>
          </a:prstGeom>
          <a:solidFill>
            <a:srgbClr val="FFF8E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364327" y="3337560"/>
            <a:ext cx="1463040" cy="320040"/>
          </a:xfrm>
          <a:prstGeom prst="roundRect">
            <a:avLst/>
          </a:prstGeom>
          <a:solidFill>
            <a:srgbClr val="BF8F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tIns="36576" rtlCol="0" anchor="ctr"/>
          <a:lstStyle/>
          <a:p>
            <a:pPr algn="ctr" rtl="1"/>
            <a:r>
              <a:rPr sz="11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الحل الأمريكي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541367" y="3794760"/>
            <a:ext cx="310896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300" b="1">
                <a:solidFill>
                  <a:srgbClr val="BF8F0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الدولار مجرد فكرة — لا سقف للفكرة. الثروة تصبح لا نهائية نظرياً.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09447" y="777240"/>
            <a:ext cx="3474720" cy="502920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9" name="Oval 18"/>
          <p:cNvSpPr/>
          <p:nvPr/>
        </p:nvSpPr>
        <p:spPr>
          <a:xfrm>
            <a:off x="2072487" y="914400"/>
            <a:ext cx="548640" cy="548640"/>
          </a:xfrm>
          <a:prstGeom prst="ellipse">
            <a:avLst/>
          </a:prstGeom>
          <a:solidFill>
            <a:srgbClr val="8B25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٣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46607" y="1600200"/>
            <a:ext cx="3200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800" b="1">
                <a:solidFill>
                  <a:srgbClr val="8B250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قيد الجزيرة الصغيرة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46607" y="2057400"/>
            <a:ext cx="32004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2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بريطانيا شعب قليل في جزيرة صغيرة بموارد محدودة. لا يمكن الإمساك بالعالم من قاعدة ضيقة.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700887" y="3429000"/>
            <a:ext cx="3291840" cy="2103120"/>
          </a:xfrm>
          <a:prstGeom prst="roundRect">
            <a:avLst/>
          </a:prstGeom>
          <a:solidFill>
            <a:srgbClr val="E3F2F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1615287" y="3337560"/>
            <a:ext cx="1463040" cy="320040"/>
          </a:xfrm>
          <a:prstGeom prst="roundRect">
            <a:avLst/>
          </a:prstGeom>
          <a:solidFill>
            <a:srgbClr val="1565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tIns="36576" rtlCol="0" anchor="ctr"/>
          <a:lstStyle/>
          <a:p>
            <a:pPr algn="ctr" rtl="1"/>
            <a:r>
              <a:rPr sz="11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الحل الأمريكي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92327" y="3794760"/>
            <a:ext cx="310896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300" b="1">
                <a:solidFill>
                  <a:srgbClr val="1565C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أمريكا قارة كاملة تسيطر على النصف الغربي للكرة الأرضية — لا سقف للسكان ولا للموارد.</a:t>
            </a:r>
          </a:p>
        </p:txBody>
      </p:sp>
      <p:sp>
        <p:nvSpPr>
          <p:cNvPr id="25" name="Rectangle 24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371600"/>
            <a:ext cx="1124712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9600" b="1">
                <a:solidFill>
                  <a:srgbClr val="2E7D32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٢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743200"/>
            <a:ext cx="112471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0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الابتكار السياسي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291840"/>
            <a:ext cx="112471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3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أمريكا — الأمة بوصفها لعبة لا هوية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4572000"/>
            <a:ext cx="94183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8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الفلاسفة والمفكرون قدّموا نماذج متنافسة للدولة —
واختارت أمريكا نموذجاً لم يختَره أحد قبلها.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1124712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أربعة نماذج للدولة عبر التاريخ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9021927" y="822960"/>
            <a:ext cx="2651760" cy="411480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9113367" y="914400"/>
            <a:ext cx="2468880" cy="320040"/>
          </a:xfrm>
          <a:prstGeom prst="roundRect">
            <a:avLst/>
          </a:prstGeom>
          <a:solidFill>
            <a:srgbClr val="6B635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tIns="36576" rtlCol="0" anchor="ctr"/>
          <a:lstStyle/>
          <a:p>
            <a:pPr algn="ctr" rtl="1"/>
            <a:r>
              <a:rPr sz="11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النموذج الأول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13367" y="1371600"/>
            <a:ext cx="2468880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500" b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الملكية والأوليغارشية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13367" y="2011680"/>
            <a:ext cx="24688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2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الولاء للشخص أو للسلالة. الشرعية من التقليد والقوة لا من العقد.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113367" y="4389120"/>
            <a:ext cx="2468880" cy="365760"/>
          </a:xfrm>
          <a:prstGeom prst="roundRect">
            <a:avLst/>
          </a:prstGeom>
          <a:solidFill>
            <a:srgbClr val="6B635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tIns="54864" rtlCol="0" anchor="ctr"/>
          <a:lstStyle/>
          <a:p>
            <a:pPr algn="ctr" rtl="1"/>
            <a:r>
              <a:rPr sz="900" b="0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روما القديمة — أوروبا الإقطاعية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187287" y="822960"/>
            <a:ext cx="2651760" cy="411480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6278727" y="914400"/>
            <a:ext cx="2468880" cy="320040"/>
          </a:xfrm>
          <a:prstGeom prst="round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tIns="36576" rtlCol="0" anchor="ctr"/>
          <a:lstStyle/>
          <a:p>
            <a:pPr algn="ctr" rtl="1"/>
            <a:r>
              <a:rPr sz="11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النموذج الثاني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278727" y="1371600"/>
            <a:ext cx="2468880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500" b="1">
                <a:solidFill>
                  <a:srgbClr val="1A4A2A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الديمقراطية — العقد الاجتماعي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78727" y="2011680"/>
            <a:ext cx="24688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2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الشعب يمنح الحكومة شرعيتها مقابل ضمان حقوقه. تنازل عن الحرية مقابل الحماية.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278727" y="4389120"/>
            <a:ext cx="2468880" cy="365760"/>
          </a:xfrm>
          <a:prstGeom prst="round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tIns="54864" rtlCol="0" anchor="ctr"/>
          <a:lstStyle/>
          <a:p>
            <a:pPr algn="ctr" rtl="1"/>
            <a:r>
              <a:rPr sz="900" b="0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أثينا — الثورة الفرنسية — روسو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3352647" y="822960"/>
            <a:ext cx="2651760" cy="411480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3444087" y="914400"/>
            <a:ext cx="2468880" cy="320040"/>
          </a:xfrm>
          <a:prstGeom prst="roundRect">
            <a:avLst/>
          </a:prstGeom>
          <a:solidFill>
            <a:srgbClr val="8B25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tIns="36576" rtlCol="0" anchor="ctr"/>
          <a:lstStyle/>
          <a:p>
            <a:pPr algn="ctr" rtl="1"/>
            <a:r>
              <a:rPr sz="11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النموذج الثالث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444087" y="1371600"/>
            <a:ext cx="2468880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500" b="1">
                <a:solidFill>
                  <a:srgbClr val="8B250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الأمة الدم واللغة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444087" y="2011680"/>
            <a:ext cx="24688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2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الأمة ليست اختياراً بل ميراثاً. اللغة والتاريخ والأرض هي جوهر الانتماء.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3444087" y="4389120"/>
            <a:ext cx="2468880" cy="365760"/>
          </a:xfrm>
          <a:prstGeom prst="roundRect">
            <a:avLst/>
          </a:prstGeom>
          <a:solidFill>
            <a:srgbClr val="8B25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tIns="54864" rtlCol="0" anchor="ctr"/>
          <a:lstStyle/>
          <a:p>
            <a:pPr algn="ctr" rtl="1"/>
            <a:r>
              <a:rPr sz="900" b="0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ألمانيا البروسية — هيغل — بسمارك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18007" y="822960"/>
            <a:ext cx="2651760" cy="4114800"/>
          </a:xfrm>
          <a:prstGeom prst="roundRect">
            <a:avLst/>
          </a:prstGeom>
          <a:solidFill>
            <a:srgbClr val="E3F2F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609447" y="914400"/>
            <a:ext cx="2468880" cy="320040"/>
          </a:xfrm>
          <a:prstGeom prst="roundRect">
            <a:avLst/>
          </a:prstGeom>
          <a:solidFill>
            <a:srgbClr val="1565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tIns="36576" rtlCol="0" anchor="ctr"/>
          <a:lstStyle/>
          <a:p>
            <a:pPr algn="ctr" rtl="1"/>
            <a:r>
              <a:rPr sz="11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النموذج الرابع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09447" y="1371600"/>
            <a:ext cx="2468880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500" b="1">
                <a:solidFill>
                  <a:srgbClr val="1565C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الأمة اللعبة — الاختراع الأمريكي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09447" y="2011680"/>
            <a:ext cx="24688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2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منظومة قواعد مفتوحة للجميع. القانون أعلى من الملك والدم والدين.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609447" y="4389120"/>
            <a:ext cx="2468880" cy="365760"/>
          </a:xfrm>
          <a:prstGeom prst="roundRect">
            <a:avLst/>
          </a:prstGeom>
          <a:solidFill>
            <a:srgbClr val="1565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tIns="54864" rtlCol="0" anchor="ctr"/>
          <a:lstStyle/>
          <a:p>
            <a:pPr algn="ctr" rtl="1"/>
            <a:r>
              <a:rPr sz="900" b="0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الدستور الأمريكي ١٧٨٩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14400" y="5120640"/>
            <a:ext cx="1033272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600" b="1">
                <a:solidFill>
                  <a:srgbClr val="1565C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أمريكا اختارت النموذج الرابع: الانتماء يُكتسب بالمشاركة لا بالولادة — أمة مفتوحة لمن يلعب.</a:t>
            </a:r>
          </a:p>
        </p:txBody>
      </p:sp>
      <p:sp>
        <p:nvSpPr>
          <p:cNvPr id="25" name="Rectangle 24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274320"/>
            <a:ext cx="1124712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600" b="1">
                <a:solidFill>
                  <a:srgbClr val="1565C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الأمة كلعبة — ثلاثة شروط لازمة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8107527" y="914400"/>
            <a:ext cx="3474720" cy="137160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290407" y="1005840"/>
            <a:ext cx="310896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000" b="1">
                <a:solidFill>
                  <a:srgbClr val="1565C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الانفتاح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90407" y="1417320"/>
            <a:ext cx="310896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3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أي شخص مستعد للاندماج مرحَّب به بصرف النظر عن أصله.</a:t>
            </a:r>
          </a:p>
        </p:txBody>
      </p:sp>
      <p:sp>
        <p:nvSpPr>
          <p:cNvPr id="7" name="Rectangle 6"/>
          <p:cNvSpPr/>
          <p:nvPr/>
        </p:nvSpPr>
        <p:spPr>
          <a:xfrm>
            <a:off x="8290407" y="2194560"/>
            <a:ext cx="3108960" cy="54864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4358487" y="914400"/>
            <a:ext cx="3474720" cy="137160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541367" y="1005840"/>
            <a:ext cx="310896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000" b="1">
                <a:solidFill>
                  <a:srgbClr val="BF8F0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الوضوح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41367" y="1417320"/>
            <a:ext cx="310896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3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القواعد صريحة ومعلنة — اعمل باجتهاد واتّبع القانون وستنجح.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541367" y="2194560"/>
            <a:ext cx="3108960" cy="54864"/>
          </a:xfrm>
          <a:prstGeom prst="rect">
            <a:avLst/>
          </a:prstGeom>
          <a:solidFill>
            <a:srgbClr val="BF8F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609447" y="914400"/>
            <a:ext cx="3474720" cy="137160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92327" y="1005840"/>
            <a:ext cx="310896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000" b="1">
                <a:solidFill>
                  <a:srgbClr val="1A4A2A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العدالة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92327" y="1417320"/>
            <a:ext cx="310896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3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المعيار الوحيد هو الكفاءة والجهد لا العائلة ولا العِرق ولا العلاقات.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792327" y="2194560"/>
            <a:ext cx="3108960" cy="54864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914400" y="2560320"/>
            <a:ext cx="10332720" cy="347472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0" rIns="457200" bIns="1188000" rtlCol="0" anchor="ctr"/>
          <a:lstStyle/>
          <a:p>
            <a:pPr algn="ctr" rtl="1"/>
            <a:r>
              <a:rPr sz="2000" b="1" dirty="0" err="1">
                <a:solidFill>
                  <a:srgbClr val="B71C1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اختبار</a:t>
            </a:r>
            <a:r>
              <a:rPr sz="2000" b="1" dirty="0">
                <a:solidFill>
                  <a:srgbClr val="B71C1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2000" b="1" dirty="0" err="1">
                <a:solidFill>
                  <a:srgbClr val="B71C1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الحرب</a:t>
            </a:r>
            <a:r>
              <a:rPr sz="2000" b="1" dirty="0">
                <a:solidFill>
                  <a:srgbClr val="B71C1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2000" b="1" dirty="0" err="1">
                <a:solidFill>
                  <a:srgbClr val="B71C1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الأهلية</a:t>
            </a:r>
            <a:r>
              <a:rPr sz="2000" b="1" dirty="0">
                <a:solidFill>
                  <a:srgbClr val="B71C1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١٨٦١–١٨٦٥ — </a:t>
            </a:r>
            <a:r>
              <a:rPr sz="2000" b="1" dirty="0" err="1">
                <a:solidFill>
                  <a:srgbClr val="B71C1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هل</a:t>
            </a:r>
            <a:r>
              <a:rPr sz="2000" b="1" dirty="0">
                <a:solidFill>
                  <a:srgbClr val="B71C1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2000" b="1" dirty="0" err="1">
                <a:solidFill>
                  <a:srgbClr val="B71C1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اللعبة</a:t>
            </a:r>
            <a:r>
              <a:rPr sz="2000" b="1" dirty="0">
                <a:solidFill>
                  <a:srgbClr val="B71C1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2000" b="1" dirty="0" err="1">
                <a:solidFill>
                  <a:srgbClr val="B71C1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عادلة</a:t>
            </a:r>
            <a:r>
              <a:rPr sz="2000" b="1" dirty="0">
                <a:solidFill>
                  <a:srgbClr val="B71C1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2000" b="1" dirty="0" err="1">
                <a:solidFill>
                  <a:srgbClr val="B71C1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للجميع</a:t>
            </a:r>
            <a:r>
              <a:rPr sz="2000" b="1" dirty="0">
                <a:solidFill>
                  <a:srgbClr val="B71C1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؟</a:t>
            </a:r>
          </a:p>
          <a:p>
            <a:pPr algn="ctr" rtl="1">
              <a:spcBef>
                <a:spcPts val="1200"/>
              </a:spcBef>
            </a:pPr>
            <a:r>
              <a:rPr sz="1600" b="0" dirty="0" err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هل</a:t>
            </a:r>
            <a:r>
              <a:rPr sz="1600" b="0" dirty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600" b="0" dirty="0" err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يمكن</a:t>
            </a:r>
            <a:r>
              <a:rPr sz="1600" b="0" dirty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600" b="0" dirty="0" err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للعبة</a:t>
            </a:r>
            <a:r>
              <a:rPr sz="1600" b="0" dirty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600" b="0" dirty="0" err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المبنية</a:t>
            </a:r>
            <a:r>
              <a:rPr sz="1600" b="0" dirty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600" b="0" dirty="0" err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على</a:t>
            </a:r>
            <a:r>
              <a:rPr sz="1600" b="0" dirty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600" b="0" dirty="0" err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الانفتاح</a:t>
            </a:r>
            <a:r>
              <a:rPr sz="1600" b="0" dirty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600" b="0" dirty="0" err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والعدالة</a:t>
            </a:r>
            <a:r>
              <a:rPr sz="1600" b="0" dirty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600" b="0" dirty="0" err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أن</a:t>
            </a:r>
            <a:r>
              <a:rPr sz="1600" b="0" dirty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600" b="0" dirty="0" err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تقبل</a:t>
            </a:r>
            <a:r>
              <a:rPr sz="1600" b="0" dirty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600" b="0" dirty="0" err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العبودية</a:t>
            </a:r>
            <a:r>
              <a:rPr sz="1600" b="0" dirty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؟</a:t>
            </a:r>
          </a:p>
          <a:p>
            <a:pPr algn="ctr" rtl="1">
              <a:spcBef>
                <a:spcPts val="800"/>
              </a:spcBef>
            </a:pPr>
            <a:r>
              <a:rPr sz="1600" b="1" dirty="0" err="1">
                <a:solidFill>
                  <a:srgbClr val="B71C1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الجواب</a:t>
            </a:r>
            <a:r>
              <a:rPr sz="1600" b="1" dirty="0">
                <a:solidFill>
                  <a:srgbClr val="B71C1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: </a:t>
            </a:r>
            <a:r>
              <a:rPr sz="1600" b="1" dirty="0" err="1">
                <a:solidFill>
                  <a:srgbClr val="B71C1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لا</a:t>
            </a:r>
            <a:r>
              <a:rPr sz="1600" b="1" dirty="0">
                <a:solidFill>
                  <a:srgbClr val="B71C1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— </a:t>
            </a:r>
            <a:r>
              <a:rPr sz="1600" b="1" dirty="0" err="1">
                <a:solidFill>
                  <a:srgbClr val="B71C1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لأن</a:t>
            </a:r>
            <a:r>
              <a:rPr sz="1600" b="1" dirty="0">
                <a:solidFill>
                  <a:srgbClr val="B71C1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600" b="1" dirty="0" err="1">
                <a:solidFill>
                  <a:srgbClr val="B71C1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العبد</a:t>
            </a:r>
            <a:r>
              <a:rPr sz="1600" b="1" dirty="0">
                <a:solidFill>
                  <a:srgbClr val="B71C1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600" b="1" dirty="0" err="1">
                <a:solidFill>
                  <a:srgbClr val="B71C1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لا</a:t>
            </a:r>
            <a:r>
              <a:rPr sz="1600" b="1" dirty="0">
                <a:solidFill>
                  <a:srgbClr val="B71C1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600" b="1" dirty="0" err="1">
                <a:solidFill>
                  <a:srgbClr val="B71C1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يمكنه</a:t>
            </a:r>
            <a:r>
              <a:rPr sz="1600" b="1" dirty="0">
                <a:solidFill>
                  <a:srgbClr val="B71C1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600" b="1" dirty="0" err="1">
                <a:solidFill>
                  <a:srgbClr val="B71C1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أبداً</a:t>
            </a:r>
            <a:r>
              <a:rPr sz="1600" b="1" dirty="0">
                <a:solidFill>
                  <a:srgbClr val="B71C1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600" b="1" dirty="0" err="1">
                <a:solidFill>
                  <a:srgbClr val="B71C1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أن</a:t>
            </a:r>
            <a:r>
              <a:rPr sz="1600" b="1" dirty="0">
                <a:solidFill>
                  <a:srgbClr val="B71C1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600" b="1" dirty="0" err="1">
                <a:solidFill>
                  <a:srgbClr val="B71C1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يصبح</a:t>
            </a:r>
            <a:r>
              <a:rPr sz="1600" b="1" dirty="0">
                <a:solidFill>
                  <a:srgbClr val="B71C1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600" b="1" dirty="0" err="1">
                <a:solidFill>
                  <a:srgbClr val="B71C1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لاعباً</a:t>
            </a:r>
            <a:r>
              <a:rPr sz="1600" b="1" dirty="0">
                <a:solidFill>
                  <a:srgbClr val="B71C1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، </a:t>
            </a:r>
            <a:r>
              <a:rPr sz="1600" b="1" dirty="0" err="1">
                <a:solidFill>
                  <a:srgbClr val="B71C1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وهذا</a:t>
            </a:r>
            <a:r>
              <a:rPr sz="1600" b="1" dirty="0">
                <a:solidFill>
                  <a:srgbClr val="B71C1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600" b="1" dirty="0" err="1">
                <a:solidFill>
                  <a:srgbClr val="B71C1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يكسر</a:t>
            </a:r>
            <a:r>
              <a:rPr sz="1600" b="1" dirty="0">
                <a:solidFill>
                  <a:srgbClr val="B71C1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600" b="1" dirty="0" err="1">
                <a:solidFill>
                  <a:srgbClr val="B71C1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الافتراض</a:t>
            </a:r>
            <a:r>
              <a:rPr sz="1600" b="1" dirty="0">
                <a:solidFill>
                  <a:srgbClr val="B71C1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600" b="1" dirty="0" err="1">
                <a:solidFill>
                  <a:srgbClr val="B71C1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الأساسي</a:t>
            </a:r>
            <a:r>
              <a:rPr sz="1600" b="1" dirty="0">
                <a:solidFill>
                  <a:srgbClr val="B71C1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600" b="1" dirty="0" err="1">
                <a:solidFill>
                  <a:srgbClr val="B71C1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للعبة</a:t>
            </a:r>
            <a:r>
              <a:rPr sz="1600" b="1" dirty="0">
                <a:solidFill>
                  <a:srgbClr val="B71C1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400800" y="4663440"/>
            <a:ext cx="4846320" cy="914400"/>
          </a:xfrm>
          <a:prstGeom prst="roundRect">
            <a:avLst/>
          </a:prstGeom>
          <a:solidFill>
            <a:srgbClr val="E8F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tIns="137160" rtlCol="0" anchor="ctr"/>
          <a:lstStyle/>
          <a:p>
            <a:pPr algn="ctr" rtl="1"/>
            <a:r>
              <a:rPr sz="1300" b="1">
                <a:solidFill>
                  <a:srgbClr val="1A4A2A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الشمال الصناعي: حرية العمل + التنوع + الطاقة = إنتاج أعلى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914400" y="4663440"/>
            <a:ext cx="4846320" cy="914400"/>
          </a:xfrm>
          <a:prstGeom prst="roundRect">
            <a:avLst/>
          </a:prstGeom>
          <a:solidFill>
            <a:srgbClr val="FFEB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tIns="137160" rtlCol="0" anchor="ctr"/>
          <a:lstStyle/>
          <a:p>
            <a:pPr algn="ctr" rtl="1"/>
            <a:r>
              <a:rPr sz="1300" b="1">
                <a:solidFill>
                  <a:srgbClr val="B71C1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الجنوب الزراعي: العبودية + الانغلاق + التبعية = ضعف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14400" y="5760720"/>
            <a:ext cx="103327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400" b="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الشمال</a:t>
            </a:r>
            <a:r>
              <a:rPr sz="1400" b="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400" b="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لم</a:t>
            </a:r>
            <a:r>
              <a:rPr sz="1400" b="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400" b="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يكسب</a:t>
            </a:r>
            <a:r>
              <a:rPr sz="1400" b="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400" b="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لأنه</a:t>
            </a:r>
            <a:r>
              <a:rPr sz="1400" b="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400" b="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أكثر</a:t>
            </a:r>
            <a:r>
              <a:rPr sz="1400" b="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400" b="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أخلاقاً</a:t>
            </a:r>
            <a:r>
              <a:rPr sz="1400" b="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— </a:t>
            </a:r>
            <a:r>
              <a:rPr sz="1400" b="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بل</a:t>
            </a:r>
            <a:r>
              <a:rPr sz="1400" b="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400" b="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لأن</a:t>
            </a:r>
            <a:r>
              <a:rPr sz="1400" b="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400" b="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نموذجه</a:t>
            </a:r>
            <a:r>
              <a:rPr sz="1400" b="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400" b="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كان</a:t>
            </a:r>
            <a:r>
              <a:rPr sz="1400" b="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400" b="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أكثر</a:t>
            </a:r>
            <a:r>
              <a:rPr sz="1400" b="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400" b="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إنتاجاً</a:t>
            </a:r>
            <a:r>
              <a:rPr sz="1400" b="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.</a:t>
            </a:r>
          </a:p>
        </p:txBody>
      </p:sp>
      <p:sp>
        <p:nvSpPr>
          <p:cNvPr id="20" name="Rectangle 19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371600"/>
            <a:ext cx="1124712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9600" b="1">
                <a:solidFill>
                  <a:srgbClr val="2E7D32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٣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743200"/>
            <a:ext cx="112471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0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الاختراع الكبير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291840"/>
            <a:ext cx="112471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3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بريتون وودز ١٩٤٤ — يوم أمريكا تكتب قواعد العالم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4572000"/>
            <a:ext cx="94183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8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انتهت الحرب بانتصار أمريكي ساحق وبعالم منهك يحتاج نظاماً جديداً.
أمريكا استدعت خبراء العالم لتُملي عليهم قواعد اللعبة القادمة.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1124712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600" b="1">
                <a:solidFill>
                  <a:srgbClr val="BF8F0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مؤتمر بريتون وودز — يوليو ١٩٤٤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914400" y="777240"/>
            <a:ext cx="10332720" cy="86868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0241280" y="960120"/>
            <a:ext cx="731520" cy="411480"/>
          </a:xfrm>
          <a:prstGeom prst="roundRect">
            <a:avLst/>
          </a:prstGeom>
          <a:solidFill>
            <a:srgbClr val="1565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tIns="36576" rtlCol="0" anchor="ctr"/>
          <a:lstStyle/>
          <a:p>
            <a:pPr algn="ctr" rtl="1"/>
            <a:r>
              <a:rPr sz="18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١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822960"/>
            <a:ext cx="8869680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500" b="1">
                <a:solidFill>
                  <a:srgbClr val="1565C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الدولار عملة الاحتياط العالمية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1188720"/>
            <a:ext cx="886968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2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كل عملة في العالم تجد قيمتها من علاقتها بالدولار. الدولار هو المرجع والمعيار.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14400" y="1828800"/>
            <a:ext cx="10332720" cy="86868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10241280" y="2011680"/>
            <a:ext cx="731520" cy="411480"/>
          </a:xfrm>
          <a:prstGeom prst="roundRect">
            <a:avLst/>
          </a:prstGeom>
          <a:solidFill>
            <a:srgbClr val="BF8F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tIns="36576" rtlCol="0" anchor="ctr"/>
          <a:lstStyle/>
          <a:p>
            <a:pPr algn="ctr" rtl="1"/>
            <a:r>
              <a:rPr sz="18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٢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88720" y="1874520"/>
            <a:ext cx="8869680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500" b="1">
                <a:solidFill>
                  <a:srgbClr val="BF8F0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الدولار مربوط بالذهب — مؤقتاً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88720" y="2240280"/>
            <a:ext cx="886968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2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كل ٣٥ دولاراً قابلة للتحويل إلى أونصة ذهب. هذا الربط سيُكسر في ١٩٧١.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914400" y="2880360"/>
            <a:ext cx="10332720" cy="86868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10241280" y="3063240"/>
            <a:ext cx="731520" cy="411480"/>
          </a:xfrm>
          <a:prstGeom prst="round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tIns="36576" rtlCol="0" anchor="ctr"/>
          <a:lstStyle/>
          <a:p>
            <a:pPr algn="ctr" rtl="1"/>
            <a:r>
              <a:rPr sz="18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٣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88720" y="2926080"/>
            <a:ext cx="8869680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500" b="1">
                <a:solidFill>
                  <a:srgbClr val="1A4A2A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البنك الدولي وصندوق النقد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88720" y="3291840"/>
            <a:ext cx="886968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2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البنك يُقرض الدول النامية. الصندوق يتدخل حين تعجز الدول — ويشترط الخصخصة كثمن.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914400" y="3931919"/>
            <a:ext cx="10332720" cy="86868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10241280" y="4114799"/>
            <a:ext cx="731520" cy="411480"/>
          </a:xfrm>
          <a:prstGeom prst="roundRect">
            <a:avLst/>
          </a:prstGeom>
          <a:solidFill>
            <a:srgbClr val="8B25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tIns="36576" rtlCol="0" anchor="ctr"/>
          <a:lstStyle/>
          <a:p>
            <a:pPr algn="ctr" rtl="1"/>
            <a:r>
              <a:rPr sz="18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٤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88720" y="3977639"/>
            <a:ext cx="8869680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500" b="1">
                <a:solidFill>
                  <a:srgbClr val="8B250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الغات ثم منظمة التجارة العالمية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188720" y="4343399"/>
            <a:ext cx="886968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2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اتفاقية حرية التجارة تُلزم الدول بفتح أسواقها. من لا يلعب يُعزل عن الاقتصاد.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914400" y="4983480"/>
            <a:ext cx="10332720" cy="86868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10241280" y="5166360"/>
            <a:ext cx="731520" cy="411480"/>
          </a:xfrm>
          <a:prstGeom prst="roundRect">
            <a:avLst/>
          </a:prstGeom>
          <a:solidFill>
            <a:srgbClr val="2C3E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tIns="36576" rtlCol="0" anchor="ctr"/>
          <a:lstStyle/>
          <a:p>
            <a:pPr algn="ctr" rtl="1"/>
            <a:r>
              <a:rPr sz="18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٥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188720" y="5029200"/>
            <a:ext cx="8869680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5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سويفت وبنك التسويات الدولية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188720" y="5394960"/>
            <a:ext cx="886968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2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منظومة تحويل الأموال بين البنوك. من يُقصى من سويفت يُقطع عن الاقتصاد العالمي.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914400" y="6035040"/>
            <a:ext cx="10332720" cy="502920"/>
          </a:xfrm>
          <a:prstGeom prst="round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tIns="91440" rtlCol="0" anchor="ctr"/>
          <a:lstStyle/>
          <a:p>
            <a:pPr algn="ctr" rtl="1"/>
            <a:r>
              <a:rPr sz="1400" b="1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اللاعب الوحيد الذي خرج من الحرب أقوى مما دخلها يملك حق كتابة القواعد.</a:t>
            </a:r>
          </a:p>
        </p:txBody>
      </p:sp>
      <p:sp>
        <p:nvSpPr>
          <p:cNvPr id="25" name="Rectangle 24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1536</Words>
  <Application>Microsoft Macintosh PowerPoint</Application>
  <PresentationFormat>Widescreen</PresentationFormat>
  <Paragraphs>204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6" baseType="lpstr">
      <vt:lpstr>Amiri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Talib Al Abri</cp:lastModifiedBy>
  <cp:revision>2</cp:revision>
  <dcterms:created xsi:type="dcterms:W3CDTF">2013-01-27T09:14:16Z</dcterms:created>
  <dcterms:modified xsi:type="dcterms:W3CDTF">2026-03-13T17:36:34Z</dcterms:modified>
  <cp:category/>
</cp:coreProperties>
</file>